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7" r:id="rId2"/>
    <p:sldId id="262" r:id="rId3"/>
    <p:sldId id="271" r:id="rId4"/>
    <p:sldId id="264" r:id="rId5"/>
    <p:sldId id="263" r:id="rId6"/>
    <p:sldId id="265" r:id="rId7"/>
    <p:sldId id="266" r:id="rId8"/>
    <p:sldId id="267" r:id="rId9"/>
    <p:sldId id="268" r:id="rId10"/>
    <p:sldId id="269" r:id="rId11"/>
    <p:sldId id="270" r:id="rId12"/>
    <p:sldId id="272"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8F9AD-7CCC-4E29-9601-9C6694803373}" type="datetimeFigureOut">
              <a:rPr lang="ru-RU" smtClean="0"/>
              <a:t>27.01.2023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D979A5-4679-42AF-A468-9FDD4391D92F}" type="slidenum">
              <a:rPr lang="ru-RU" smtClean="0"/>
              <a:t>‹#›</a:t>
            </a:fld>
            <a:endParaRPr lang="ru-RU"/>
          </a:p>
        </p:txBody>
      </p:sp>
    </p:spTree>
    <p:extLst>
      <p:ext uri="{BB962C8B-B14F-4D97-AF65-F5344CB8AC3E}">
        <p14:creationId xmlns:p14="http://schemas.microsoft.com/office/powerpoint/2010/main" val="2824709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Добрый</a:t>
            </a:r>
            <a:r>
              <a:rPr lang="ru-RU" baseline="0" dirty="0"/>
              <a:t> день, уважаемые коллеги! Я хочу ознакомить Вас с организацией нашей работы по созданию автоматизированной платформы диагностики функциональной грамотности школьников. Меня зовут …</a:t>
            </a: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a:t>
            </a:fld>
            <a:endParaRPr lang="ru-RU"/>
          </a:p>
        </p:txBody>
      </p:sp>
    </p:spTree>
    <p:extLst>
      <p:ext uri="{BB962C8B-B14F-4D97-AF65-F5344CB8AC3E}">
        <p14:creationId xmlns:p14="http://schemas.microsoft.com/office/powerpoint/2010/main" val="4270167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10</a:t>
            </a:fld>
            <a:endParaRPr lang="ru-RU"/>
          </a:p>
        </p:txBody>
      </p:sp>
    </p:spTree>
    <p:extLst>
      <p:ext uri="{BB962C8B-B14F-4D97-AF65-F5344CB8AC3E}">
        <p14:creationId xmlns:p14="http://schemas.microsoft.com/office/powerpoint/2010/main" val="2159050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11</a:t>
            </a:fld>
            <a:endParaRPr lang="ru-RU"/>
          </a:p>
        </p:txBody>
      </p:sp>
    </p:spTree>
    <p:extLst>
      <p:ext uri="{BB962C8B-B14F-4D97-AF65-F5344CB8AC3E}">
        <p14:creationId xmlns:p14="http://schemas.microsoft.com/office/powerpoint/2010/main" val="387343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12</a:t>
            </a:fld>
            <a:endParaRPr lang="ru-RU"/>
          </a:p>
        </p:txBody>
      </p:sp>
    </p:spTree>
    <p:extLst>
      <p:ext uri="{BB962C8B-B14F-4D97-AF65-F5344CB8AC3E}">
        <p14:creationId xmlns:p14="http://schemas.microsoft.com/office/powerpoint/2010/main" val="2803592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2</a:t>
            </a:fld>
            <a:endParaRPr lang="ru-RU"/>
          </a:p>
        </p:txBody>
      </p:sp>
    </p:spTree>
    <p:extLst>
      <p:ext uri="{BB962C8B-B14F-4D97-AF65-F5344CB8AC3E}">
        <p14:creationId xmlns:p14="http://schemas.microsoft.com/office/powerpoint/2010/main" val="880965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3</a:t>
            </a:fld>
            <a:endParaRPr lang="ru-RU"/>
          </a:p>
        </p:txBody>
      </p:sp>
    </p:spTree>
    <p:extLst>
      <p:ext uri="{BB962C8B-B14F-4D97-AF65-F5344CB8AC3E}">
        <p14:creationId xmlns:p14="http://schemas.microsoft.com/office/powerpoint/2010/main" val="2356125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4</a:t>
            </a:fld>
            <a:endParaRPr lang="ru-RU"/>
          </a:p>
        </p:txBody>
      </p:sp>
    </p:spTree>
    <p:extLst>
      <p:ext uri="{BB962C8B-B14F-4D97-AF65-F5344CB8AC3E}">
        <p14:creationId xmlns:p14="http://schemas.microsoft.com/office/powerpoint/2010/main" val="2293282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5</a:t>
            </a:fld>
            <a:endParaRPr lang="ru-RU"/>
          </a:p>
        </p:txBody>
      </p:sp>
    </p:spTree>
    <p:extLst>
      <p:ext uri="{BB962C8B-B14F-4D97-AF65-F5344CB8AC3E}">
        <p14:creationId xmlns:p14="http://schemas.microsoft.com/office/powerpoint/2010/main" val="2364862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6</a:t>
            </a:fld>
            <a:endParaRPr lang="ru-RU"/>
          </a:p>
        </p:txBody>
      </p:sp>
    </p:spTree>
    <p:extLst>
      <p:ext uri="{BB962C8B-B14F-4D97-AF65-F5344CB8AC3E}">
        <p14:creationId xmlns:p14="http://schemas.microsoft.com/office/powerpoint/2010/main" val="4054776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7</a:t>
            </a:fld>
            <a:endParaRPr lang="ru-RU"/>
          </a:p>
        </p:txBody>
      </p:sp>
    </p:spTree>
    <p:extLst>
      <p:ext uri="{BB962C8B-B14F-4D97-AF65-F5344CB8AC3E}">
        <p14:creationId xmlns:p14="http://schemas.microsoft.com/office/powerpoint/2010/main" val="1265282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8</a:t>
            </a:fld>
            <a:endParaRPr lang="ru-RU"/>
          </a:p>
        </p:txBody>
      </p:sp>
    </p:spTree>
    <p:extLst>
      <p:ext uri="{BB962C8B-B14F-4D97-AF65-F5344CB8AC3E}">
        <p14:creationId xmlns:p14="http://schemas.microsoft.com/office/powerpoint/2010/main" val="2590590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buNone/>
            </a:pPr>
            <a:endParaRPr lang="ru-RU" dirty="0"/>
          </a:p>
        </p:txBody>
      </p:sp>
      <p:sp>
        <p:nvSpPr>
          <p:cNvPr id="4" name="Номер слайда 3"/>
          <p:cNvSpPr>
            <a:spLocks noGrp="1"/>
          </p:cNvSpPr>
          <p:nvPr>
            <p:ph type="sldNum" sz="quarter" idx="10"/>
          </p:nvPr>
        </p:nvSpPr>
        <p:spPr/>
        <p:txBody>
          <a:bodyPr/>
          <a:lstStyle/>
          <a:p>
            <a:fld id="{67A570D4-9143-4E91-8959-8D963457B763}" type="slidenum">
              <a:rPr lang="ru-RU" smtClean="0"/>
              <a:t>9</a:t>
            </a:fld>
            <a:endParaRPr lang="ru-RU"/>
          </a:p>
        </p:txBody>
      </p:sp>
    </p:spTree>
    <p:extLst>
      <p:ext uri="{BB962C8B-B14F-4D97-AF65-F5344CB8AC3E}">
        <p14:creationId xmlns:p14="http://schemas.microsoft.com/office/powerpoint/2010/main" val="1795145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AA413E-7D37-47F1-9434-629C642718D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733DB10-DBB4-4F9A-A1C9-29147AA604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D6427E15-0544-49B0-99F3-7CE0C65D78E6}"/>
              </a:ext>
            </a:extLst>
          </p:cNvPr>
          <p:cNvSpPr>
            <a:spLocks noGrp="1"/>
          </p:cNvSpPr>
          <p:nvPr>
            <p:ph type="dt" sz="half" idx="10"/>
          </p:nvPr>
        </p:nvSpPr>
        <p:spPr/>
        <p:txBody>
          <a:bodyPr/>
          <a:lstStyle/>
          <a:p>
            <a:fld id="{1404006A-FC29-4419-9227-D7B581AD5018}" type="datetime1">
              <a:rPr lang="ru-RU" smtClean="0"/>
              <a:t>27.01.2023</a:t>
            </a:fld>
            <a:endParaRPr lang="ru-RU"/>
          </a:p>
        </p:txBody>
      </p:sp>
      <p:sp>
        <p:nvSpPr>
          <p:cNvPr id="5" name="Нижний колонтитул 4">
            <a:extLst>
              <a:ext uri="{FF2B5EF4-FFF2-40B4-BE49-F238E27FC236}">
                <a16:creationId xmlns:a16="http://schemas.microsoft.com/office/drawing/2014/main" id="{63FC4063-B9E6-44FE-B0D2-5EB9E564409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CED8CD3-3A07-4598-82C1-E9A18CF52493}"/>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1334850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D3E501-3212-47EE-AF65-EBD299676AF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747BB6C-F753-4C2A-937D-6D1E22DB82F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1AED18A-EDDF-47E7-81CF-1FC0C0EA8F00}"/>
              </a:ext>
            </a:extLst>
          </p:cNvPr>
          <p:cNvSpPr>
            <a:spLocks noGrp="1"/>
          </p:cNvSpPr>
          <p:nvPr>
            <p:ph type="dt" sz="half" idx="10"/>
          </p:nvPr>
        </p:nvSpPr>
        <p:spPr/>
        <p:txBody>
          <a:bodyPr/>
          <a:lstStyle/>
          <a:p>
            <a:fld id="{379DA713-7D7A-4771-B52B-8E343E7B850D}" type="datetime1">
              <a:rPr lang="ru-RU" smtClean="0"/>
              <a:t>27.01.2023</a:t>
            </a:fld>
            <a:endParaRPr lang="ru-RU"/>
          </a:p>
        </p:txBody>
      </p:sp>
      <p:sp>
        <p:nvSpPr>
          <p:cNvPr id="5" name="Нижний колонтитул 4">
            <a:extLst>
              <a:ext uri="{FF2B5EF4-FFF2-40B4-BE49-F238E27FC236}">
                <a16:creationId xmlns:a16="http://schemas.microsoft.com/office/drawing/2014/main" id="{3AFFA8A4-1806-438F-9949-C5131099366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1CB074D-0A27-4157-A5F2-9DC58C5C5453}"/>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247783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03BBB52-DB2E-4A84-AE37-C27BBB2C9029}"/>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A9885E6-4726-40DD-BD85-60244922285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DEAFCCF-D223-471D-8935-85FC9E85B0A5}"/>
              </a:ext>
            </a:extLst>
          </p:cNvPr>
          <p:cNvSpPr>
            <a:spLocks noGrp="1"/>
          </p:cNvSpPr>
          <p:nvPr>
            <p:ph type="dt" sz="half" idx="10"/>
          </p:nvPr>
        </p:nvSpPr>
        <p:spPr/>
        <p:txBody>
          <a:bodyPr/>
          <a:lstStyle/>
          <a:p>
            <a:fld id="{61C85D12-1674-42EE-8348-0D7BE2F17EE8}" type="datetime1">
              <a:rPr lang="ru-RU" smtClean="0"/>
              <a:t>27.01.2023</a:t>
            </a:fld>
            <a:endParaRPr lang="ru-RU"/>
          </a:p>
        </p:txBody>
      </p:sp>
      <p:sp>
        <p:nvSpPr>
          <p:cNvPr id="5" name="Нижний колонтитул 4">
            <a:extLst>
              <a:ext uri="{FF2B5EF4-FFF2-40B4-BE49-F238E27FC236}">
                <a16:creationId xmlns:a16="http://schemas.microsoft.com/office/drawing/2014/main" id="{B3636E0A-7D4A-47D3-8A06-EB32867283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333B853-AA25-4B55-B3CD-AAC7C4A0B778}"/>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1064512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546D00-37DB-4056-BE20-8B9A275F459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BDF0400-8B12-4EE0-90F9-C6C9AB557C3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C4267D4-55C1-41FB-92A4-1B1728D053F1}"/>
              </a:ext>
            </a:extLst>
          </p:cNvPr>
          <p:cNvSpPr>
            <a:spLocks noGrp="1"/>
          </p:cNvSpPr>
          <p:nvPr>
            <p:ph type="dt" sz="half" idx="10"/>
          </p:nvPr>
        </p:nvSpPr>
        <p:spPr/>
        <p:txBody>
          <a:bodyPr/>
          <a:lstStyle/>
          <a:p>
            <a:fld id="{D5953D46-5A15-4F01-B809-063125F6A5A8}" type="datetime1">
              <a:rPr lang="ru-RU" smtClean="0"/>
              <a:t>27.01.2023</a:t>
            </a:fld>
            <a:endParaRPr lang="ru-RU"/>
          </a:p>
        </p:txBody>
      </p:sp>
      <p:sp>
        <p:nvSpPr>
          <p:cNvPr id="5" name="Нижний колонтитул 4">
            <a:extLst>
              <a:ext uri="{FF2B5EF4-FFF2-40B4-BE49-F238E27FC236}">
                <a16:creationId xmlns:a16="http://schemas.microsoft.com/office/drawing/2014/main" id="{218130E5-795B-4BCF-91EC-BC1A0DD4237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BB46CC1-B4F8-4DDF-801A-370D87EA8867}"/>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1642121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F76641-5031-4182-8A6F-5DA01EB880C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996716A-9F5A-4695-BA8B-D0628AB5C9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DFF921C-EE9D-4A8A-9C06-BAE246EA18E4}"/>
              </a:ext>
            </a:extLst>
          </p:cNvPr>
          <p:cNvSpPr>
            <a:spLocks noGrp="1"/>
          </p:cNvSpPr>
          <p:nvPr>
            <p:ph type="dt" sz="half" idx="10"/>
          </p:nvPr>
        </p:nvSpPr>
        <p:spPr/>
        <p:txBody>
          <a:bodyPr/>
          <a:lstStyle/>
          <a:p>
            <a:fld id="{DC2567BD-B89F-4373-A259-95965F7C3442}" type="datetime1">
              <a:rPr lang="ru-RU" smtClean="0"/>
              <a:t>27.01.2023</a:t>
            </a:fld>
            <a:endParaRPr lang="ru-RU"/>
          </a:p>
        </p:txBody>
      </p:sp>
      <p:sp>
        <p:nvSpPr>
          <p:cNvPr id="5" name="Нижний колонтитул 4">
            <a:extLst>
              <a:ext uri="{FF2B5EF4-FFF2-40B4-BE49-F238E27FC236}">
                <a16:creationId xmlns:a16="http://schemas.microsoft.com/office/drawing/2014/main" id="{C60B2D1B-6F32-471F-B2EB-E84C5219F20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6BD16F2-6A16-4C51-B829-B79BBFBB5474}"/>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401944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62A591-EE98-49A1-9DAB-42EB3881997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F029A3C-28F6-41C8-AEEF-33134363CEF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2CEDAB0-C9BB-49F4-8DFE-761DE8E6B368}"/>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2A0329F-11E6-44FD-866A-0D81097F5CBA}"/>
              </a:ext>
            </a:extLst>
          </p:cNvPr>
          <p:cNvSpPr>
            <a:spLocks noGrp="1"/>
          </p:cNvSpPr>
          <p:nvPr>
            <p:ph type="dt" sz="half" idx="10"/>
          </p:nvPr>
        </p:nvSpPr>
        <p:spPr/>
        <p:txBody>
          <a:bodyPr/>
          <a:lstStyle/>
          <a:p>
            <a:fld id="{141594C1-767C-4961-9BC6-01BBA2397D2C}" type="datetime1">
              <a:rPr lang="ru-RU" smtClean="0"/>
              <a:t>27.01.2023</a:t>
            </a:fld>
            <a:endParaRPr lang="ru-RU"/>
          </a:p>
        </p:txBody>
      </p:sp>
      <p:sp>
        <p:nvSpPr>
          <p:cNvPr id="6" name="Нижний колонтитул 5">
            <a:extLst>
              <a:ext uri="{FF2B5EF4-FFF2-40B4-BE49-F238E27FC236}">
                <a16:creationId xmlns:a16="http://schemas.microsoft.com/office/drawing/2014/main" id="{DE33C46C-88B6-41CA-82D3-57A12B250F3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B379EF3-635E-4521-949A-3F242B4ADFAD}"/>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26415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D8001C-A352-4573-BDA8-413530D4DCD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131A6CD-045F-49BA-965D-F45B076F7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EA0016F-3728-4600-8ED4-4E76D3A04FD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CBC4305D-ACD0-4E82-A1CD-0F6F8F6FC3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4E4F7D4-3669-489D-ADDE-404A78B1ACB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0B0BAA9-6B4E-4CCB-9D3F-9E1C060AF29A}"/>
              </a:ext>
            </a:extLst>
          </p:cNvPr>
          <p:cNvSpPr>
            <a:spLocks noGrp="1"/>
          </p:cNvSpPr>
          <p:nvPr>
            <p:ph type="dt" sz="half" idx="10"/>
          </p:nvPr>
        </p:nvSpPr>
        <p:spPr/>
        <p:txBody>
          <a:bodyPr/>
          <a:lstStyle/>
          <a:p>
            <a:fld id="{9BB49AB5-2631-43A9-982B-0DD89477AE71}" type="datetime1">
              <a:rPr lang="ru-RU" smtClean="0"/>
              <a:t>27.01.2023</a:t>
            </a:fld>
            <a:endParaRPr lang="ru-RU"/>
          </a:p>
        </p:txBody>
      </p:sp>
      <p:sp>
        <p:nvSpPr>
          <p:cNvPr id="8" name="Нижний колонтитул 7">
            <a:extLst>
              <a:ext uri="{FF2B5EF4-FFF2-40B4-BE49-F238E27FC236}">
                <a16:creationId xmlns:a16="http://schemas.microsoft.com/office/drawing/2014/main" id="{0FA2E547-3334-42AD-ABA1-CA3657D4B8C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4321BE7-5ACA-4E4F-8C69-1AB28E7C59BB}"/>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2278343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14C3CE-A912-4330-A70B-4D549B3D76D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3D448747-29D7-4685-B2D3-9DFE6C26C45D}"/>
              </a:ext>
            </a:extLst>
          </p:cNvPr>
          <p:cNvSpPr>
            <a:spLocks noGrp="1"/>
          </p:cNvSpPr>
          <p:nvPr>
            <p:ph type="dt" sz="half" idx="10"/>
          </p:nvPr>
        </p:nvSpPr>
        <p:spPr/>
        <p:txBody>
          <a:bodyPr/>
          <a:lstStyle/>
          <a:p>
            <a:fld id="{234A7AED-BD25-48E6-890C-91977FF57B4D}" type="datetime1">
              <a:rPr lang="ru-RU" smtClean="0"/>
              <a:t>27.01.2023</a:t>
            </a:fld>
            <a:endParaRPr lang="ru-RU"/>
          </a:p>
        </p:txBody>
      </p:sp>
      <p:sp>
        <p:nvSpPr>
          <p:cNvPr id="4" name="Нижний колонтитул 3">
            <a:extLst>
              <a:ext uri="{FF2B5EF4-FFF2-40B4-BE49-F238E27FC236}">
                <a16:creationId xmlns:a16="http://schemas.microsoft.com/office/drawing/2014/main" id="{5CFF4B45-66C6-442F-A96F-9A25C8703EC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201611C-FE31-4F36-BA72-6CE7CACE2A77}"/>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4195544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C7B2D46-5355-4830-83A5-66E616D5A870}"/>
              </a:ext>
            </a:extLst>
          </p:cNvPr>
          <p:cNvSpPr>
            <a:spLocks noGrp="1"/>
          </p:cNvSpPr>
          <p:nvPr>
            <p:ph type="dt" sz="half" idx="10"/>
          </p:nvPr>
        </p:nvSpPr>
        <p:spPr/>
        <p:txBody>
          <a:bodyPr/>
          <a:lstStyle/>
          <a:p>
            <a:fld id="{34A0A03A-5DB3-485E-817D-E835E8374DDD}" type="datetime1">
              <a:rPr lang="ru-RU" smtClean="0"/>
              <a:t>27.01.2023</a:t>
            </a:fld>
            <a:endParaRPr lang="ru-RU"/>
          </a:p>
        </p:txBody>
      </p:sp>
      <p:sp>
        <p:nvSpPr>
          <p:cNvPr id="3" name="Нижний колонтитул 2">
            <a:extLst>
              <a:ext uri="{FF2B5EF4-FFF2-40B4-BE49-F238E27FC236}">
                <a16:creationId xmlns:a16="http://schemas.microsoft.com/office/drawing/2014/main" id="{E34318AF-B036-4ADC-AA32-C8F97E77810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15E1687-D612-4480-A7CC-940AC6A9CB21}"/>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276727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456FD6-AB50-4219-8223-695039372EB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95CA03F-612A-4BE4-9693-0C74223FDC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48EA30D-0A29-4B3A-9130-675EDF3F0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C9C2D1F-D39D-423D-A528-6C1DEC1437B4}"/>
              </a:ext>
            </a:extLst>
          </p:cNvPr>
          <p:cNvSpPr>
            <a:spLocks noGrp="1"/>
          </p:cNvSpPr>
          <p:nvPr>
            <p:ph type="dt" sz="half" idx="10"/>
          </p:nvPr>
        </p:nvSpPr>
        <p:spPr/>
        <p:txBody>
          <a:bodyPr/>
          <a:lstStyle/>
          <a:p>
            <a:fld id="{9ACEAE17-9964-4708-919C-EDC1E8D2DB44}" type="datetime1">
              <a:rPr lang="ru-RU" smtClean="0"/>
              <a:t>27.01.2023</a:t>
            </a:fld>
            <a:endParaRPr lang="ru-RU"/>
          </a:p>
        </p:txBody>
      </p:sp>
      <p:sp>
        <p:nvSpPr>
          <p:cNvPr id="6" name="Нижний колонтитул 5">
            <a:extLst>
              <a:ext uri="{FF2B5EF4-FFF2-40B4-BE49-F238E27FC236}">
                <a16:creationId xmlns:a16="http://schemas.microsoft.com/office/drawing/2014/main" id="{BC3FD872-0355-4E6C-BDDA-1A4E14994EF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3AFCAC-2FA0-46F1-8A49-094F1E431C6A}"/>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1173565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F1446E-0716-48D9-94BD-0F892B33E6D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D4477DB-BB60-413C-9AA2-EE7ACF4410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3101420-4910-4107-9005-2A68BF6134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EC80374-9962-4184-9391-2BA3773A503F}"/>
              </a:ext>
            </a:extLst>
          </p:cNvPr>
          <p:cNvSpPr>
            <a:spLocks noGrp="1"/>
          </p:cNvSpPr>
          <p:nvPr>
            <p:ph type="dt" sz="half" idx="10"/>
          </p:nvPr>
        </p:nvSpPr>
        <p:spPr/>
        <p:txBody>
          <a:bodyPr/>
          <a:lstStyle/>
          <a:p>
            <a:fld id="{DB7184AB-2124-4D62-9557-13F240886794}" type="datetime1">
              <a:rPr lang="ru-RU" smtClean="0"/>
              <a:t>27.01.2023</a:t>
            </a:fld>
            <a:endParaRPr lang="ru-RU"/>
          </a:p>
        </p:txBody>
      </p:sp>
      <p:sp>
        <p:nvSpPr>
          <p:cNvPr id="6" name="Нижний колонтитул 5">
            <a:extLst>
              <a:ext uri="{FF2B5EF4-FFF2-40B4-BE49-F238E27FC236}">
                <a16:creationId xmlns:a16="http://schemas.microsoft.com/office/drawing/2014/main" id="{38AB795A-C96A-4D3A-8238-316532B8F30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F7CEA3C-5298-4F53-9795-A8D39347D5E7}"/>
              </a:ext>
            </a:extLst>
          </p:cNvPr>
          <p:cNvSpPr>
            <a:spLocks noGrp="1"/>
          </p:cNvSpPr>
          <p:nvPr>
            <p:ph type="sldNum" sz="quarter" idx="12"/>
          </p:nvPr>
        </p:nvSpPr>
        <p:spPr/>
        <p:txBody>
          <a:bodyPr/>
          <a:lstStyle/>
          <a:p>
            <a:fld id="{6261EFEB-1645-4DBC-909A-919225023773}" type="slidenum">
              <a:rPr lang="ru-RU" smtClean="0"/>
              <a:t>‹#›</a:t>
            </a:fld>
            <a:endParaRPr lang="ru-RU"/>
          </a:p>
        </p:txBody>
      </p:sp>
    </p:spTree>
    <p:extLst>
      <p:ext uri="{BB962C8B-B14F-4D97-AF65-F5344CB8AC3E}">
        <p14:creationId xmlns:p14="http://schemas.microsoft.com/office/powerpoint/2010/main" val="287805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7319DE-925A-4208-A2A7-593924A664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F30ACB16-1957-4A23-B44D-07BCD4BE18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3EAD5CA-B286-4735-932E-8C7443836E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E22649-5ABF-43F4-834F-B42275681C0D}" type="datetime1">
              <a:rPr lang="ru-RU" smtClean="0"/>
              <a:t>27.01.2023</a:t>
            </a:fld>
            <a:endParaRPr lang="ru-RU"/>
          </a:p>
        </p:txBody>
      </p:sp>
      <p:sp>
        <p:nvSpPr>
          <p:cNvPr id="5" name="Нижний колонтитул 4">
            <a:extLst>
              <a:ext uri="{FF2B5EF4-FFF2-40B4-BE49-F238E27FC236}">
                <a16:creationId xmlns:a16="http://schemas.microsoft.com/office/drawing/2014/main" id="{87288527-9A47-433B-9889-4533EA7564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44C54B6-7B4C-4858-B080-552F5DD312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61EFEB-1645-4DBC-909A-919225023773}" type="slidenum">
              <a:rPr lang="ru-RU" smtClean="0"/>
              <a:t>‹#›</a:t>
            </a:fld>
            <a:endParaRPr lang="ru-RU"/>
          </a:p>
        </p:txBody>
      </p:sp>
    </p:spTree>
    <p:extLst>
      <p:ext uri="{BB962C8B-B14F-4D97-AF65-F5344CB8AC3E}">
        <p14:creationId xmlns:p14="http://schemas.microsoft.com/office/powerpoint/2010/main" val="1278093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ZKadyrova@kpfu.r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s://www.gosuslugi.ru/futurecode/24170?view=offlin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hyperlink" Target="https://www.gosuslugi.ru/futurecode/24170?view=offlin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 y="1099903"/>
            <a:ext cx="4463820" cy="1025667"/>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81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sp>
        <p:nvSpPr>
          <p:cNvPr id="5" name="TextBox 4"/>
          <p:cNvSpPr txBox="1"/>
          <p:nvPr/>
        </p:nvSpPr>
        <p:spPr>
          <a:xfrm>
            <a:off x="4751851" y="1348313"/>
            <a:ext cx="7008779" cy="461665"/>
          </a:xfrm>
          <a:prstGeom prst="rect">
            <a:avLst/>
          </a:prstGeom>
          <a:noFill/>
          <a:ln>
            <a:noFill/>
          </a:ln>
        </p:spPr>
        <p:txBody>
          <a:bodyPr wrap="square" rtlCol="0">
            <a:spAutoFit/>
          </a:bodyPr>
          <a:lstStyle/>
          <a:p>
            <a:r>
              <a:rPr lang="ru-RU" sz="2400" b="1" dirty="0">
                <a:solidFill>
                  <a:schemeClr val="bg1">
                    <a:lumMod val="50000"/>
                  </a:schemeClr>
                </a:solidFill>
                <a:latin typeface="PT Sans" panose="020B0503020203020204" pitchFamily="34" charset="-52"/>
              </a:rPr>
              <a:t>АЛГОРИТМ РЕГИСТРАЦИИ УЧЕНИКОВ</a:t>
            </a:r>
          </a:p>
        </p:txBody>
      </p:sp>
      <p:sp>
        <p:nvSpPr>
          <p:cNvPr id="6" name="TextBox 5"/>
          <p:cNvSpPr txBox="1"/>
          <p:nvPr/>
        </p:nvSpPr>
        <p:spPr>
          <a:xfrm>
            <a:off x="4751851" y="4859868"/>
            <a:ext cx="7112619" cy="1610762"/>
          </a:xfrm>
          <a:prstGeom prst="rect">
            <a:avLst/>
          </a:prstGeom>
          <a:noFill/>
        </p:spPr>
        <p:txBody>
          <a:bodyPr wrap="square" rtlCol="0">
            <a:spAutoFit/>
          </a:bodyPr>
          <a:lstStyle/>
          <a:p>
            <a:r>
              <a:rPr lang="ru-RU" sz="1867" dirty="0">
                <a:solidFill>
                  <a:srgbClr val="00549F"/>
                </a:solidFill>
                <a:latin typeface="PT Sans" panose="020B0503020203020204" pitchFamily="34" charset="-52"/>
              </a:rPr>
              <a:t>Лилия Фаритовна Осипова</a:t>
            </a:r>
          </a:p>
          <a:p>
            <a:r>
              <a:rPr lang="ru-RU" sz="1600" dirty="0">
                <a:solidFill>
                  <a:schemeClr val="bg1">
                    <a:lumMod val="50000"/>
                  </a:schemeClr>
                </a:solidFill>
                <a:latin typeface="PT Sans" panose="020B0503020203020204" pitchFamily="34" charset="-52"/>
              </a:rPr>
              <a:t>заместитель директора - заведующий по образовательной деятельности Центра непрерывного повышения профессионального мастерства педагогических работников Республики Татарстан КФУ</a:t>
            </a:r>
          </a:p>
          <a:p>
            <a:endParaRPr lang="ru-RU" sz="1600" dirty="0">
              <a:solidFill>
                <a:schemeClr val="bg1">
                  <a:lumMod val="50000"/>
                </a:schemeClr>
              </a:solidFill>
              <a:latin typeface="PT Sans" panose="020B0503020203020204" pitchFamily="34" charset="-52"/>
              <a:hlinkClick r:id="rId3"/>
            </a:endParaRPr>
          </a:p>
          <a:p>
            <a:r>
              <a:rPr lang="en-US" sz="1600" dirty="0">
                <a:solidFill>
                  <a:srgbClr val="00549F"/>
                </a:solidFill>
                <a:latin typeface="PT Sans" panose="020B0503020203020204" pitchFamily="34" charset="-52"/>
              </a:rPr>
              <a:t>https://kpfu.ru/liliya.osipova</a:t>
            </a:r>
            <a:endParaRPr lang="ru-RU" sz="1600" dirty="0">
              <a:solidFill>
                <a:srgbClr val="00549F"/>
              </a:solidFill>
              <a:latin typeface="PT Sans" panose="020B0503020203020204" pitchFamily="34" charset="-52"/>
              <a:hlinkClick r:id="rId3">
                <a:extLst>
                  <a:ext uri="{A12FA001-AC4F-418D-AE19-62706E023703}">
                    <ahyp:hlinkClr xmlns:ahyp="http://schemas.microsoft.com/office/drawing/2018/hyperlinkcolor" val="tx"/>
                  </a:ext>
                </a:extLst>
              </a:hlinkClick>
            </a:endParaRPr>
          </a:p>
        </p:txBody>
      </p:sp>
      <p:pic>
        <p:nvPicPr>
          <p:cNvPr id="7" name="Picture 2" descr="C:\Users\MSShafigullin\Desktop\Проекты\Брендбук\Готовый ББ\Логотипы в png\2_Logo_whit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035" y="1415491"/>
            <a:ext cx="2931743" cy="394487"/>
          </a:xfrm>
          <a:prstGeom prst="rect">
            <a:avLst/>
          </a:prstGeom>
          <a:noFill/>
          <a:extLst>
            <a:ext uri="{909E8E84-426E-40DD-AFC4-6F175D3DCCD1}">
              <a14:hiddenFill xmlns:a14="http://schemas.microsoft.com/office/drawing/2010/main">
                <a:solidFill>
                  <a:srgbClr val="FFFFFF"/>
                </a:solidFill>
              </a14:hiddenFill>
            </a:ext>
          </a:extLst>
        </p:spPr>
      </p:pic>
      <p:sp>
        <p:nvSpPr>
          <p:cNvPr id="2" name="Номер слайда 1">
            <a:extLst>
              <a:ext uri="{FF2B5EF4-FFF2-40B4-BE49-F238E27FC236}">
                <a16:creationId xmlns:a16="http://schemas.microsoft.com/office/drawing/2014/main" id="{A85422A0-8680-4AC4-9069-88BDD7A826C9}"/>
              </a:ext>
            </a:extLst>
          </p:cNvPr>
          <p:cNvSpPr>
            <a:spLocks noGrp="1"/>
          </p:cNvSpPr>
          <p:nvPr>
            <p:ph type="sldNum" sz="quarter" idx="12"/>
          </p:nvPr>
        </p:nvSpPr>
        <p:spPr>
          <a:xfrm>
            <a:off x="9222996" y="6389906"/>
            <a:ext cx="2743200" cy="365125"/>
          </a:xfrm>
        </p:spPr>
        <p:txBody>
          <a:bodyPr/>
          <a:lstStyle/>
          <a:p>
            <a:fld id="{6261EFEB-1645-4DBC-909A-919225023773}" type="slidenum">
              <a:rPr lang="ru-RU" smtClean="0"/>
              <a:t>1</a:t>
            </a:fld>
            <a:endParaRPr lang="ru-RU"/>
          </a:p>
        </p:txBody>
      </p:sp>
    </p:spTree>
    <p:extLst>
      <p:ext uri="{BB962C8B-B14F-4D97-AF65-F5344CB8AC3E}">
        <p14:creationId xmlns:p14="http://schemas.microsoft.com/office/powerpoint/2010/main" val="1677424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10525231" cy="670440"/>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Список документов, необходимых для регистрации детей, которым </a:t>
            </a:r>
            <a:r>
              <a:rPr lang="ru-RU" b="1" dirty="0">
                <a:latin typeface="Times New Roman" panose="02020603050405020304" pitchFamily="18" charset="0"/>
                <a:ea typeface="Calibri" panose="020F0502020204030204" pitchFamily="34" charset="0"/>
                <a:cs typeface="Times New Roman" panose="02020603050405020304" pitchFamily="18" charset="0"/>
              </a:rPr>
              <a:t>исполнилось 14 лет </a:t>
            </a:r>
            <a:r>
              <a:rPr lang="ru-RU" dirty="0">
                <a:latin typeface="Times New Roman" panose="02020603050405020304" pitchFamily="18" charset="0"/>
                <a:ea typeface="Calibri" panose="020F0502020204030204" pitchFamily="34" charset="0"/>
                <a:cs typeface="Times New Roman" panose="02020603050405020304" pitchFamily="18" charset="0"/>
              </a:rPr>
              <a:t>(и получен паспорт)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4A41AA2D-01FA-43F3-915B-5F5855388186}"/>
              </a:ext>
            </a:extLst>
          </p:cNvPr>
          <p:cNvPicPr/>
          <p:nvPr/>
        </p:nvPicPr>
        <p:blipFill rotWithShape="1">
          <a:blip r:embed="rId7" cstate="print">
            <a:extLst>
              <a:ext uri="{28A0092B-C50C-407E-A947-70E740481C1C}">
                <a14:useLocalDpi xmlns:a14="http://schemas.microsoft.com/office/drawing/2010/main" val="0"/>
              </a:ext>
            </a:extLst>
          </a:blip>
          <a:srcRect t="3519" b="10840"/>
          <a:stretch/>
        </p:blipFill>
        <p:spPr bwMode="auto">
          <a:xfrm>
            <a:off x="1537600" y="1233183"/>
            <a:ext cx="10452547" cy="5035076"/>
          </a:xfrm>
          <a:prstGeom prst="rect">
            <a:avLst/>
          </a:prstGeom>
          <a:noFill/>
          <a:ln>
            <a:noFill/>
          </a:ln>
          <a:extLst>
            <a:ext uri="{53640926-AAD7-44D8-BBD7-CCE9431645EC}">
              <a14:shadowObscured xmlns:a14="http://schemas.microsoft.com/office/drawing/2010/main"/>
            </a:ext>
          </a:extLst>
        </p:spPr>
      </p:pic>
      <p:sp>
        <p:nvSpPr>
          <p:cNvPr id="13" name="Номер слайда 2">
            <a:extLst>
              <a:ext uri="{FF2B5EF4-FFF2-40B4-BE49-F238E27FC236}">
                <a16:creationId xmlns:a16="http://schemas.microsoft.com/office/drawing/2014/main" id="{39CA6F5B-6AC9-4837-B548-5FDB4C91F3EA}"/>
              </a:ext>
            </a:extLst>
          </p:cNvPr>
          <p:cNvSpPr>
            <a:spLocks noGrp="1"/>
          </p:cNvSpPr>
          <p:nvPr>
            <p:ph type="sldNum" sz="quarter" idx="12"/>
          </p:nvPr>
        </p:nvSpPr>
        <p:spPr>
          <a:xfrm>
            <a:off x="9336732" y="6353189"/>
            <a:ext cx="2743200" cy="365125"/>
          </a:xfrm>
        </p:spPr>
        <p:txBody>
          <a:bodyPr/>
          <a:lstStyle/>
          <a:p>
            <a:fld id="{6261EFEB-1645-4DBC-909A-919225023773}" type="slidenum">
              <a:rPr lang="ru-RU" smtClean="0"/>
              <a:t>10</a:t>
            </a:fld>
            <a:endParaRPr lang="ru-RU"/>
          </a:p>
        </p:txBody>
      </p:sp>
    </p:spTree>
    <p:extLst>
      <p:ext uri="{BB962C8B-B14F-4D97-AF65-F5344CB8AC3E}">
        <p14:creationId xmlns:p14="http://schemas.microsoft.com/office/powerpoint/2010/main" val="282515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07509" y="5403073"/>
            <a:ext cx="10525231" cy="670440"/>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После регистрации на указанную при регистрации в Госуслугах электронную почту в течение нескольких дней придет письмо с логином и паролем (Важно просматривать папку «спам»).</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Номер слайда 2">
            <a:extLst>
              <a:ext uri="{FF2B5EF4-FFF2-40B4-BE49-F238E27FC236}">
                <a16:creationId xmlns:a16="http://schemas.microsoft.com/office/drawing/2014/main" id="{59EB58C2-A68E-4A11-98F5-E324723E7912}"/>
              </a:ext>
            </a:extLst>
          </p:cNvPr>
          <p:cNvSpPr txBox="1">
            <a:spLocks/>
          </p:cNvSpPr>
          <p:nvPr/>
        </p:nvSpPr>
        <p:spPr>
          <a:xfrm>
            <a:off x="9336732" y="6353189"/>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FEB-1645-4DBC-909A-919225023773}" type="slidenum">
              <a:rPr lang="ru-RU" smtClean="0"/>
              <a:pPr/>
              <a:t>11</a:t>
            </a:fld>
            <a:endParaRPr lang="ru-RU"/>
          </a:p>
        </p:txBody>
      </p:sp>
      <p:sp>
        <p:nvSpPr>
          <p:cNvPr id="6" name="Прямоугольник 5">
            <a:extLst>
              <a:ext uri="{FF2B5EF4-FFF2-40B4-BE49-F238E27FC236}">
                <a16:creationId xmlns:a16="http://schemas.microsoft.com/office/drawing/2014/main" id="{BF97F7ED-0534-407D-8517-5D392656100B}"/>
              </a:ext>
            </a:extLst>
          </p:cNvPr>
          <p:cNvSpPr/>
          <p:nvPr/>
        </p:nvSpPr>
        <p:spPr>
          <a:xfrm>
            <a:off x="3531765" y="1289306"/>
            <a:ext cx="8162488" cy="2951064"/>
          </a:xfrm>
          <a:prstGeom prst="rect">
            <a:avLst/>
          </a:prstGeom>
        </p:spPr>
        <p:txBody>
          <a:bodyPr wrap="square">
            <a:spAutoFit/>
          </a:bodyPr>
          <a:lstStyle/>
          <a:p>
            <a:pPr>
              <a:lnSpc>
                <a:spcPct val="150000"/>
              </a:lnSpc>
            </a:pPr>
            <a:r>
              <a:rPr lang="ru-RU" dirty="0">
                <a:latin typeface="Times New Roman" panose="02020603050405020304" pitchFamily="18" charset="0"/>
                <a:cs typeface="Times New Roman" panose="02020603050405020304" pitchFamily="18" charset="0"/>
              </a:rPr>
              <a:t>Также при регистрации ученику необходимо прикрепить справку с места учебы.</a:t>
            </a:r>
          </a:p>
          <a:p>
            <a:pPr>
              <a:lnSpc>
                <a:spcPct val="150000"/>
              </a:lnSpc>
            </a:pPr>
            <a:endParaRPr lang="ru-RU" dirty="0">
              <a:latin typeface="Times New Roman" panose="02020603050405020304" pitchFamily="18" charset="0"/>
              <a:cs typeface="Times New Roman" panose="02020603050405020304" pitchFamily="18" charset="0"/>
            </a:endParaRPr>
          </a:p>
          <a:p>
            <a:pPr>
              <a:lnSpc>
                <a:spcPct val="150000"/>
              </a:lnSpc>
            </a:pPr>
            <a:r>
              <a:rPr lang="ru-RU" b="1" dirty="0">
                <a:latin typeface="Times New Roman" panose="02020603050405020304" pitchFamily="18" charset="0"/>
                <a:cs typeface="Times New Roman" panose="02020603050405020304" pitchFamily="18" charset="0"/>
              </a:rPr>
              <a:t>Справка</a:t>
            </a:r>
            <a:r>
              <a:rPr lang="ru-RU" dirty="0">
                <a:latin typeface="Times New Roman" panose="02020603050405020304" pitchFamily="18" charset="0"/>
                <a:cs typeface="Times New Roman" panose="02020603050405020304" pitchFamily="18" charset="0"/>
              </a:rPr>
              <a:t> для учеников должна быть </a:t>
            </a:r>
            <a:r>
              <a:rPr lang="ru-RU" b="1" dirty="0">
                <a:latin typeface="Times New Roman" panose="02020603050405020304" pitchFamily="18" charset="0"/>
                <a:cs typeface="Times New Roman" panose="02020603050405020304" pitchFamily="18" charset="0"/>
              </a:rPr>
              <a:t>на официальном бланке</a:t>
            </a:r>
            <a:r>
              <a:rPr lang="ru-RU" dirty="0">
                <a:latin typeface="Times New Roman" panose="02020603050405020304" pitchFamily="18" charset="0"/>
                <a:cs typeface="Times New Roman" panose="02020603050405020304" pitchFamily="18" charset="0"/>
              </a:rPr>
              <a:t>, с указанием реквизитов ОО, данных о детях - полностью ФИО, с указанием класса в котором обучается ребенок и литеры. </a:t>
            </a:r>
          </a:p>
          <a:p>
            <a:pPr>
              <a:lnSpc>
                <a:spcPct val="150000"/>
              </a:lnSpc>
            </a:pPr>
            <a:endParaRPr lang="ru-RU" dirty="0">
              <a:latin typeface="Times New Roman" panose="02020603050405020304" pitchFamily="18" charset="0"/>
              <a:cs typeface="Times New Roman" panose="02020603050405020304" pitchFamily="18" charset="0"/>
            </a:endParaRPr>
          </a:p>
          <a:p>
            <a:pPr>
              <a:lnSpc>
                <a:spcPct val="150000"/>
              </a:lnSpc>
            </a:pPr>
            <a:r>
              <a:rPr lang="ru-RU" dirty="0">
                <a:latin typeface="Times New Roman" panose="02020603050405020304" pitchFamily="18" charset="0"/>
                <a:cs typeface="Times New Roman" panose="02020603050405020304" pitchFamily="18" charset="0"/>
              </a:rPr>
              <a:t>Справка должна быть датирована </a:t>
            </a:r>
            <a:r>
              <a:rPr lang="ru-RU" b="1" dirty="0">
                <a:latin typeface="Times New Roman" panose="02020603050405020304" pitchFamily="18" charset="0"/>
                <a:cs typeface="Times New Roman" panose="02020603050405020304" pitchFamily="18" charset="0"/>
              </a:rPr>
              <a:t>не позднее 31 января</a:t>
            </a:r>
            <a:r>
              <a:rPr lang="ru-RU" dirty="0">
                <a:latin typeface="Times New Roman" panose="02020603050405020304" pitchFamily="18" charset="0"/>
                <a:cs typeface="Times New Roman" panose="02020603050405020304" pitchFamily="18" charset="0"/>
              </a:rPr>
              <a:t>! </a:t>
            </a:r>
            <a:r>
              <a:rPr lang="ru-RU" b="1" dirty="0">
                <a:solidFill>
                  <a:srgbClr val="C00000"/>
                </a:solidFill>
                <a:latin typeface="Times New Roman" panose="02020603050405020304" pitchFamily="18" charset="0"/>
                <a:cs typeface="Times New Roman" panose="02020603050405020304" pitchFamily="18" charset="0"/>
              </a:rPr>
              <a:t>Это очень важно.</a:t>
            </a:r>
          </a:p>
        </p:txBody>
      </p:sp>
      <p:pic>
        <p:nvPicPr>
          <p:cNvPr id="1026" name="Picture 2" descr="ВАЖНО! — Сайт ГБУЗ МО &quot;Королевская городская больница&quot;">
            <a:extLst>
              <a:ext uri="{FF2B5EF4-FFF2-40B4-BE49-F238E27FC236}">
                <a16:creationId xmlns:a16="http://schemas.microsoft.com/office/drawing/2014/main" id="{DEF9A729-FDE1-4861-94D7-6CFD8B646A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5027" y="1689386"/>
            <a:ext cx="1614881" cy="1614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831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12" name="Номер слайда 2">
            <a:extLst>
              <a:ext uri="{FF2B5EF4-FFF2-40B4-BE49-F238E27FC236}">
                <a16:creationId xmlns:a16="http://schemas.microsoft.com/office/drawing/2014/main" id="{59EB58C2-A68E-4A11-98F5-E324723E7912}"/>
              </a:ext>
            </a:extLst>
          </p:cNvPr>
          <p:cNvSpPr txBox="1">
            <a:spLocks/>
          </p:cNvSpPr>
          <p:nvPr/>
        </p:nvSpPr>
        <p:spPr>
          <a:xfrm>
            <a:off x="9336732" y="6353189"/>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FEB-1645-4DBC-909A-919225023773}" type="slidenum">
              <a:rPr lang="ru-RU" smtClean="0"/>
              <a:pPr/>
              <a:t>12</a:t>
            </a:fld>
            <a:endParaRPr lang="ru-RU"/>
          </a:p>
        </p:txBody>
      </p:sp>
      <p:sp>
        <p:nvSpPr>
          <p:cNvPr id="6" name="Прямоугольник 5">
            <a:extLst>
              <a:ext uri="{FF2B5EF4-FFF2-40B4-BE49-F238E27FC236}">
                <a16:creationId xmlns:a16="http://schemas.microsoft.com/office/drawing/2014/main" id="{BF97F7ED-0534-407D-8517-5D392656100B}"/>
              </a:ext>
            </a:extLst>
          </p:cNvPr>
          <p:cNvSpPr/>
          <p:nvPr/>
        </p:nvSpPr>
        <p:spPr>
          <a:xfrm>
            <a:off x="1375100" y="1471893"/>
            <a:ext cx="10469460" cy="3778407"/>
          </a:xfrm>
          <a:prstGeom prst="rect">
            <a:avLst/>
          </a:prstGeom>
        </p:spPr>
        <p:txBody>
          <a:bodyPr wrap="square">
            <a:spAutoFit/>
          </a:bodyPr>
          <a:lstStyle/>
          <a:p>
            <a:pPr algn="ctr">
              <a:lnSpc>
                <a:spcPct val="150000"/>
              </a:lnSpc>
            </a:pPr>
            <a:r>
              <a:rPr lang="ru-RU" sz="3600" b="1" dirty="0">
                <a:latin typeface="Times New Roman" panose="02020603050405020304" pitchFamily="18" charset="0"/>
                <a:cs typeface="Times New Roman" panose="02020603050405020304" pitchFamily="18" charset="0"/>
              </a:rPr>
              <a:t>Сроки подачи заявки учителей</a:t>
            </a:r>
          </a:p>
          <a:p>
            <a:pPr algn="ctr">
              <a:lnSpc>
                <a:spcPct val="150000"/>
              </a:lnSpc>
            </a:pPr>
            <a:r>
              <a:rPr lang="ru-RU" sz="3600" b="1" dirty="0">
                <a:latin typeface="Times New Roman" panose="02020603050405020304" pitchFamily="18" charset="0"/>
                <a:cs typeface="Times New Roman" panose="02020603050405020304" pitchFamily="18" charset="0"/>
              </a:rPr>
              <a:t>и регистрации учеников на портале Госуслуги </a:t>
            </a:r>
            <a:endParaRPr lang="ru-RU" sz="2400" dirty="0">
              <a:latin typeface="Times New Roman" panose="02020603050405020304" pitchFamily="18" charset="0"/>
              <a:cs typeface="Times New Roman" panose="02020603050405020304" pitchFamily="18" charset="0"/>
            </a:endParaRPr>
          </a:p>
          <a:p>
            <a:pPr algn="ctr">
              <a:lnSpc>
                <a:spcPct val="150000"/>
              </a:lnSpc>
            </a:pPr>
            <a:r>
              <a:rPr lang="ru-RU" sz="2000" dirty="0" err="1">
                <a:latin typeface="Times New Roman" panose="02020603050405020304" pitchFamily="18" charset="0"/>
                <a:cs typeface="Times New Roman" panose="02020603050405020304" pitchFamily="18" charset="0"/>
              </a:rPr>
              <a:t>Master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Python</a:t>
            </a:r>
            <a:r>
              <a:rPr lang="ru-RU" sz="2000" dirty="0">
                <a:latin typeface="Times New Roman" panose="02020603050405020304" pitchFamily="18" charset="0"/>
                <a:cs typeface="Times New Roman" panose="02020603050405020304" pitchFamily="18" charset="0"/>
              </a:rPr>
              <a:t>. Программирование алгоритмов машинного обучения (Офлайн)</a:t>
            </a:r>
          </a:p>
          <a:p>
            <a:pPr algn="ctr">
              <a:lnSpc>
                <a:spcPct val="150000"/>
              </a:lnSpc>
            </a:pPr>
            <a:endParaRPr lang="ru-RU" sz="3600" b="1" dirty="0">
              <a:solidFill>
                <a:srgbClr val="FF0000"/>
              </a:solidFill>
              <a:latin typeface="Times New Roman" panose="02020603050405020304" pitchFamily="18" charset="0"/>
              <a:cs typeface="Times New Roman" panose="02020603050405020304" pitchFamily="18" charset="0"/>
            </a:endParaRPr>
          </a:p>
          <a:p>
            <a:pPr algn="ctr">
              <a:lnSpc>
                <a:spcPct val="150000"/>
              </a:lnSpc>
            </a:pPr>
            <a:r>
              <a:rPr lang="ru-RU" sz="3600" b="1" dirty="0">
                <a:solidFill>
                  <a:srgbClr val="C00000"/>
                </a:solidFill>
                <a:latin typeface="Times New Roman" panose="02020603050405020304" pitchFamily="18" charset="0"/>
                <a:cs typeface="Times New Roman" panose="02020603050405020304" pitchFamily="18" charset="0"/>
              </a:rPr>
              <a:t>ДО 31 ЯНВАРЯ</a:t>
            </a:r>
            <a:r>
              <a:rPr lang="ru-RU" sz="3600" dirty="0">
                <a:solidFill>
                  <a:srgbClr val="C00000"/>
                </a:solidFill>
                <a:latin typeface="Times New Roman" panose="02020603050405020304" pitchFamily="18" charset="0"/>
                <a:cs typeface="Times New Roman" panose="02020603050405020304" pitchFamily="18" charset="0"/>
              </a:rPr>
              <a:t> 2023 ГОДА</a:t>
            </a:r>
            <a:endParaRPr lang="ru-RU" sz="3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045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9761833" cy="1171988"/>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1. Перейти по ссылке: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7"/>
              </a:rPr>
              <a:t>https://www.gosuslugi.ru/futurecode/24170?view=offline</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В правой части страницы нажать на кнопку "Выберите" (Место проведения)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Рисунок 13">
            <a:extLst>
              <a:ext uri="{FF2B5EF4-FFF2-40B4-BE49-F238E27FC236}">
                <a16:creationId xmlns:a16="http://schemas.microsoft.com/office/drawing/2014/main" id="{9D3224F4-F8B8-431A-8ED8-BC1F8A95B14C}"/>
              </a:ext>
            </a:extLst>
          </p:cNvPr>
          <p:cNvPicPr/>
          <p:nvPr/>
        </p:nvPicPr>
        <p:blipFill rotWithShape="1">
          <a:blip r:embed="rId8" cstate="print">
            <a:extLst>
              <a:ext uri="{28A0092B-C50C-407E-A947-70E740481C1C}">
                <a14:useLocalDpi xmlns:a14="http://schemas.microsoft.com/office/drawing/2010/main" val="0"/>
              </a:ext>
            </a:extLst>
          </a:blip>
          <a:srcRect t="3519" b="9276"/>
          <a:stretch/>
        </p:blipFill>
        <p:spPr bwMode="auto">
          <a:xfrm>
            <a:off x="1487168" y="1786243"/>
            <a:ext cx="10064472" cy="4936931"/>
          </a:xfrm>
          <a:prstGeom prst="rect">
            <a:avLst/>
          </a:prstGeom>
          <a:noFill/>
          <a:ln>
            <a:noFill/>
          </a:ln>
          <a:extLst>
            <a:ext uri="{53640926-AAD7-44D8-BBD7-CCE9431645EC}">
              <a14:shadowObscured xmlns:a14="http://schemas.microsoft.com/office/drawing/2010/main"/>
            </a:ext>
          </a:extLst>
        </p:spPr>
      </p:pic>
      <p:sp>
        <p:nvSpPr>
          <p:cNvPr id="3" name="Номер слайда 2">
            <a:extLst>
              <a:ext uri="{FF2B5EF4-FFF2-40B4-BE49-F238E27FC236}">
                <a16:creationId xmlns:a16="http://schemas.microsoft.com/office/drawing/2014/main" id="{36228CB4-C68A-479C-B6BA-2589BC48C580}"/>
              </a:ext>
            </a:extLst>
          </p:cNvPr>
          <p:cNvSpPr>
            <a:spLocks noGrp="1"/>
          </p:cNvSpPr>
          <p:nvPr>
            <p:ph type="sldNum" sz="quarter" idx="12"/>
          </p:nvPr>
        </p:nvSpPr>
        <p:spPr>
          <a:xfrm>
            <a:off x="9273330" y="6376767"/>
            <a:ext cx="2743200" cy="365125"/>
          </a:xfrm>
        </p:spPr>
        <p:txBody>
          <a:bodyPr/>
          <a:lstStyle/>
          <a:p>
            <a:fld id="{6261EFEB-1645-4DBC-909A-919225023773}" type="slidenum">
              <a:rPr lang="ru-RU" smtClean="0"/>
              <a:t>2</a:t>
            </a:fld>
            <a:endParaRPr lang="ru-RU" dirty="0"/>
          </a:p>
        </p:txBody>
      </p:sp>
    </p:spTree>
    <p:extLst>
      <p:ext uri="{BB962C8B-B14F-4D97-AF65-F5344CB8AC3E}">
        <p14:creationId xmlns:p14="http://schemas.microsoft.com/office/powerpoint/2010/main" val="4034684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9761833" cy="1171988"/>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1. Перейти по ссылке: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7"/>
              </a:rPr>
              <a:t>https://www.gosuslugi.ru/futurecode/24170?view=offline</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В правой части страницы нажать на кнопку "Выберите" (Место проведения)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Рисунок 13">
            <a:extLst>
              <a:ext uri="{FF2B5EF4-FFF2-40B4-BE49-F238E27FC236}">
                <a16:creationId xmlns:a16="http://schemas.microsoft.com/office/drawing/2014/main" id="{9D3224F4-F8B8-431A-8ED8-BC1F8A95B14C}"/>
              </a:ext>
            </a:extLst>
          </p:cNvPr>
          <p:cNvPicPr/>
          <p:nvPr/>
        </p:nvPicPr>
        <p:blipFill rotWithShape="1">
          <a:blip r:embed="rId8" cstate="print">
            <a:extLst>
              <a:ext uri="{28A0092B-C50C-407E-A947-70E740481C1C}">
                <a14:useLocalDpi xmlns:a14="http://schemas.microsoft.com/office/drawing/2010/main" val="0"/>
              </a:ext>
            </a:extLst>
          </a:blip>
          <a:srcRect t="3519" b="9276"/>
          <a:stretch/>
        </p:blipFill>
        <p:spPr bwMode="auto">
          <a:xfrm>
            <a:off x="1487168" y="1786243"/>
            <a:ext cx="10064472" cy="4936931"/>
          </a:xfrm>
          <a:prstGeom prst="rect">
            <a:avLst/>
          </a:prstGeom>
          <a:noFill/>
          <a:ln>
            <a:noFill/>
          </a:ln>
          <a:extLst>
            <a:ext uri="{53640926-AAD7-44D8-BBD7-CCE9431645EC}">
              <a14:shadowObscured xmlns:a14="http://schemas.microsoft.com/office/drawing/2010/main"/>
            </a:ext>
          </a:extLst>
        </p:spPr>
      </p:pic>
      <p:sp>
        <p:nvSpPr>
          <p:cNvPr id="3" name="Номер слайда 2">
            <a:extLst>
              <a:ext uri="{FF2B5EF4-FFF2-40B4-BE49-F238E27FC236}">
                <a16:creationId xmlns:a16="http://schemas.microsoft.com/office/drawing/2014/main" id="{36228CB4-C68A-479C-B6BA-2589BC48C580}"/>
              </a:ext>
            </a:extLst>
          </p:cNvPr>
          <p:cNvSpPr>
            <a:spLocks noGrp="1"/>
          </p:cNvSpPr>
          <p:nvPr>
            <p:ph type="sldNum" sz="quarter" idx="12"/>
          </p:nvPr>
        </p:nvSpPr>
        <p:spPr>
          <a:xfrm>
            <a:off x="9273330" y="6376767"/>
            <a:ext cx="2743200" cy="365125"/>
          </a:xfrm>
        </p:spPr>
        <p:txBody>
          <a:bodyPr/>
          <a:lstStyle/>
          <a:p>
            <a:fld id="{6261EFEB-1645-4DBC-909A-919225023773}" type="slidenum">
              <a:rPr lang="ru-RU" smtClean="0"/>
              <a:t>3</a:t>
            </a:fld>
            <a:endParaRPr lang="ru-RU" dirty="0"/>
          </a:p>
        </p:txBody>
      </p:sp>
      <p:sp>
        <p:nvSpPr>
          <p:cNvPr id="6" name="Прямоугольник: скругленные углы 5">
            <a:extLst>
              <a:ext uri="{FF2B5EF4-FFF2-40B4-BE49-F238E27FC236}">
                <a16:creationId xmlns:a16="http://schemas.microsoft.com/office/drawing/2014/main" id="{B8579BEB-5E73-400F-BC61-8537FFC296B5}"/>
              </a:ext>
            </a:extLst>
          </p:cNvPr>
          <p:cNvSpPr/>
          <p:nvPr/>
        </p:nvSpPr>
        <p:spPr>
          <a:xfrm>
            <a:off x="8347046" y="3967993"/>
            <a:ext cx="2130804" cy="1367405"/>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9039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87135" y="419982"/>
            <a:ext cx="10307117" cy="374077"/>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2. Выбрать из списка образовательную организацию на базе которой планирует обучаться ученик</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91CEA354-87C4-4A8F-B759-6887C00A781D}"/>
              </a:ext>
            </a:extLst>
          </p:cNvPr>
          <p:cNvPicPr/>
          <p:nvPr/>
        </p:nvPicPr>
        <p:blipFill rotWithShape="1">
          <a:blip r:embed="rId7" cstate="print">
            <a:extLst>
              <a:ext uri="{28A0092B-C50C-407E-A947-70E740481C1C}">
                <a14:useLocalDpi xmlns:a14="http://schemas.microsoft.com/office/drawing/2010/main" val="0"/>
              </a:ext>
            </a:extLst>
          </a:blip>
          <a:srcRect t="3910" b="8879"/>
          <a:stretch/>
        </p:blipFill>
        <p:spPr bwMode="auto">
          <a:xfrm>
            <a:off x="1397260" y="1124124"/>
            <a:ext cx="10415040" cy="5108895"/>
          </a:xfrm>
          <a:prstGeom prst="rect">
            <a:avLst/>
          </a:prstGeom>
          <a:noFill/>
          <a:ln>
            <a:noFill/>
          </a:ln>
          <a:extLst>
            <a:ext uri="{53640926-AAD7-44D8-BBD7-CCE9431645EC}">
              <a14:shadowObscured xmlns:a14="http://schemas.microsoft.com/office/drawing/2010/main"/>
            </a:ext>
          </a:extLst>
        </p:spPr>
      </p:pic>
      <p:sp>
        <p:nvSpPr>
          <p:cNvPr id="3" name="Номер слайда 2">
            <a:extLst>
              <a:ext uri="{FF2B5EF4-FFF2-40B4-BE49-F238E27FC236}">
                <a16:creationId xmlns:a16="http://schemas.microsoft.com/office/drawing/2014/main" id="{E907B0BA-5E69-45CF-8F96-FF47D16DD9E0}"/>
              </a:ext>
            </a:extLst>
          </p:cNvPr>
          <p:cNvSpPr>
            <a:spLocks noGrp="1"/>
          </p:cNvSpPr>
          <p:nvPr>
            <p:ph type="sldNum" sz="quarter" idx="12"/>
          </p:nvPr>
        </p:nvSpPr>
        <p:spPr>
          <a:xfrm>
            <a:off x="9336732" y="6353189"/>
            <a:ext cx="2743200" cy="365125"/>
          </a:xfrm>
        </p:spPr>
        <p:txBody>
          <a:bodyPr/>
          <a:lstStyle/>
          <a:p>
            <a:fld id="{6261EFEB-1645-4DBC-909A-919225023773}" type="slidenum">
              <a:rPr lang="ru-RU" smtClean="0"/>
              <a:t>4</a:t>
            </a:fld>
            <a:endParaRPr lang="ru-RU"/>
          </a:p>
        </p:txBody>
      </p:sp>
    </p:spTree>
    <p:extLst>
      <p:ext uri="{BB962C8B-B14F-4D97-AF65-F5344CB8AC3E}">
        <p14:creationId xmlns:p14="http://schemas.microsoft.com/office/powerpoint/2010/main" val="4118396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10525231" cy="374077"/>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3. Пролистать до конца список школ и нажать кнопку "Подтвердить"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D7D55FBF-1A65-4DF2-9A93-3B9BCCCF9FAE}"/>
              </a:ext>
            </a:extLst>
          </p:cNvPr>
          <p:cNvPicPr/>
          <p:nvPr/>
        </p:nvPicPr>
        <p:blipFill rotWithShape="1">
          <a:blip r:embed="rId7" cstate="print">
            <a:extLst>
              <a:ext uri="{28A0092B-C50C-407E-A947-70E740481C1C}">
                <a14:useLocalDpi xmlns:a14="http://schemas.microsoft.com/office/drawing/2010/main" val="0"/>
              </a:ext>
            </a:extLst>
          </a:blip>
          <a:srcRect t="3128" b="10455"/>
          <a:stretch/>
        </p:blipFill>
        <p:spPr bwMode="auto">
          <a:xfrm>
            <a:off x="1487168" y="813087"/>
            <a:ext cx="10616953" cy="5159874"/>
          </a:xfrm>
          <a:prstGeom prst="rect">
            <a:avLst/>
          </a:prstGeom>
          <a:noFill/>
          <a:ln>
            <a:noFill/>
          </a:ln>
          <a:extLst>
            <a:ext uri="{53640926-AAD7-44D8-BBD7-CCE9431645EC}">
              <a14:shadowObscured xmlns:a14="http://schemas.microsoft.com/office/drawing/2010/main"/>
            </a:ext>
          </a:extLst>
        </p:spPr>
      </p:pic>
      <p:sp>
        <p:nvSpPr>
          <p:cNvPr id="14" name="Номер слайда 2">
            <a:extLst>
              <a:ext uri="{FF2B5EF4-FFF2-40B4-BE49-F238E27FC236}">
                <a16:creationId xmlns:a16="http://schemas.microsoft.com/office/drawing/2014/main" id="{2C935D9D-97D8-4215-9586-6B9171757B66}"/>
              </a:ext>
            </a:extLst>
          </p:cNvPr>
          <p:cNvSpPr txBox="1">
            <a:spLocks/>
          </p:cNvSpPr>
          <p:nvPr/>
        </p:nvSpPr>
        <p:spPr>
          <a:xfrm>
            <a:off x="9336732" y="6353189"/>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FEB-1645-4DBC-909A-919225023773}" type="slidenum">
              <a:rPr lang="ru-RU" smtClean="0"/>
              <a:pPr/>
              <a:t>5</a:t>
            </a:fld>
            <a:endParaRPr lang="ru-RU"/>
          </a:p>
        </p:txBody>
      </p:sp>
    </p:spTree>
    <p:extLst>
      <p:ext uri="{BB962C8B-B14F-4D97-AF65-F5344CB8AC3E}">
        <p14:creationId xmlns:p14="http://schemas.microsoft.com/office/powerpoint/2010/main" val="4253223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10525231" cy="670440"/>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4. На всякий случай еще раз проверить, верно ли была выбрана образовательная организация, если все правильно, нажать на кнопку "Записаться"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ECF25F2B-34F8-4C23-98E7-84A6D396D35D}"/>
              </a:ext>
            </a:extLst>
          </p:cNvPr>
          <p:cNvPicPr/>
          <p:nvPr/>
        </p:nvPicPr>
        <p:blipFill rotWithShape="1">
          <a:blip r:embed="rId7" cstate="print">
            <a:extLst>
              <a:ext uri="{28A0092B-C50C-407E-A947-70E740481C1C}">
                <a14:useLocalDpi xmlns:a14="http://schemas.microsoft.com/office/drawing/2010/main" val="0"/>
              </a:ext>
            </a:extLst>
          </a:blip>
          <a:srcRect t="3520" b="10449"/>
          <a:stretch/>
        </p:blipFill>
        <p:spPr bwMode="auto">
          <a:xfrm>
            <a:off x="1419974" y="1166070"/>
            <a:ext cx="10452802" cy="5058561"/>
          </a:xfrm>
          <a:prstGeom prst="rect">
            <a:avLst/>
          </a:prstGeom>
          <a:noFill/>
          <a:ln>
            <a:noFill/>
          </a:ln>
          <a:extLst>
            <a:ext uri="{53640926-AAD7-44D8-BBD7-CCE9431645EC}">
              <a14:shadowObscured xmlns:a14="http://schemas.microsoft.com/office/drawing/2010/main"/>
            </a:ext>
          </a:extLst>
        </p:spPr>
      </p:pic>
      <p:sp>
        <p:nvSpPr>
          <p:cNvPr id="14" name="Номер слайда 2">
            <a:extLst>
              <a:ext uri="{FF2B5EF4-FFF2-40B4-BE49-F238E27FC236}">
                <a16:creationId xmlns:a16="http://schemas.microsoft.com/office/drawing/2014/main" id="{E1D95216-7ACF-49D2-987F-F09C7AC3D8A7}"/>
              </a:ext>
            </a:extLst>
          </p:cNvPr>
          <p:cNvSpPr txBox="1">
            <a:spLocks/>
          </p:cNvSpPr>
          <p:nvPr/>
        </p:nvSpPr>
        <p:spPr>
          <a:xfrm>
            <a:off x="9336732" y="6353189"/>
            <a:ext cx="27432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261EFEB-1645-4DBC-909A-919225023773}" type="slidenum">
              <a:rPr lang="ru-RU" smtClean="0"/>
              <a:pPr/>
              <a:t>6</a:t>
            </a:fld>
            <a:endParaRPr lang="ru-RU"/>
          </a:p>
        </p:txBody>
      </p:sp>
    </p:spTree>
    <p:extLst>
      <p:ext uri="{BB962C8B-B14F-4D97-AF65-F5344CB8AC3E}">
        <p14:creationId xmlns:p14="http://schemas.microsoft.com/office/powerpoint/2010/main" val="3428372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10525231" cy="670440"/>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5. Войти в учетную запись портала Госуслуг. Подать заявку может сам ученик или его законный представитель, имеющий подтвержденную учетную запись на портале Госуслуг.</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173D6F27-8B19-4F8A-8B4B-4E0812CA8530}"/>
              </a:ext>
            </a:extLst>
          </p:cNvPr>
          <p:cNvPicPr/>
          <p:nvPr/>
        </p:nvPicPr>
        <p:blipFill rotWithShape="1">
          <a:blip r:embed="rId7" cstate="print">
            <a:extLst>
              <a:ext uri="{28A0092B-C50C-407E-A947-70E740481C1C}">
                <a14:useLocalDpi xmlns:a14="http://schemas.microsoft.com/office/drawing/2010/main" val="0"/>
              </a:ext>
            </a:extLst>
          </a:blip>
          <a:srcRect t="3910" b="10443"/>
          <a:stretch/>
        </p:blipFill>
        <p:spPr bwMode="auto">
          <a:xfrm>
            <a:off x="1419577" y="1166070"/>
            <a:ext cx="10309735" cy="4966282"/>
          </a:xfrm>
          <a:prstGeom prst="rect">
            <a:avLst/>
          </a:prstGeom>
          <a:noFill/>
          <a:ln>
            <a:noFill/>
          </a:ln>
          <a:extLst>
            <a:ext uri="{53640926-AAD7-44D8-BBD7-CCE9431645EC}">
              <a14:shadowObscured xmlns:a14="http://schemas.microsoft.com/office/drawing/2010/main"/>
            </a:ext>
          </a:extLst>
        </p:spPr>
      </p:pic>
      <p:sp>
        <p:nvSpPr>
          <p:cNvPr id="13" name="Номер слайда 2">
            <a:extLst>
              <a:ext uri="{FF2B5EF4-FFF2-40B4-BE49-F238E27FC236}">
                <a16:creationId xmlns:a16="http://schemas.microsoft.com/office/drawing/2014/main" id="{BA216D8B-1D60-48B6-9EDA-F2193BFBF77C}"/>
              </a:ext>
            </a:extLst>
          </p:cNvPr>
          <p:cNvSpPr>
            <a:spLocks noGrp="1"/>
          </p:cNvSpPr>
          <p:nvPr>
            <p:ph type="sldNum" sz="quarter" idx="12"/>
          </p:nvPr>
        </p:nvSpPr>
        <p:spPr>
          <a:xfrm>
            <a:off x="9336732" y="6353189"/>
            <a:ext cx="2743200" cy="365125"/>
          </a:xfrm>
        </p:spPr>
        <p:txBody>
          <a:bodyPr/>
          <a:lstStyle/>
          <a:p>
            <a:fld id="{6261EFEB-1645-4DBC-909A-919225023773}" type="slidenum">
              <a:rPr lang="ru-RU" smtClean="0"/>
              <a:t>7</a:t>
            </a:fld>
            <a:endParaRPr lang="ru-RU"/>
          </a:p>
        </p:txBody>
      </p:sp>
    </p:spTree>
    <p:extLst>
      <p:ext uri="{BB962C8B-B14F-4D97-AF65-F5344CB8AC3E}">
        <p14:creationId xmlns:p14="http://schemas.microsoft.com/office/powerpoint/2010/main" val="27493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10525231" cy="966803"/>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6. Заполнить анкету. Школьники старше 14 лет могут заполнить анкету самостоятельно, войдя со своей учётной записью, или попросить родителей. За школьников младше 14 лет заявление может подать один из родителей или другой законный представитель, например опекун.</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3CAFE2BC-C4EE-4340-A2F7-136C6BCBAB60}"/>
              </a:ext>
            </a:extLst>
          </p:cNvPr>
          <p:cNvPicPr/>
          <p:nvPr/>
        </p:nvPicPr>
        <p:blipFill rotWithShape="1">
          <a:blip r:embed="rId7" cstate="print">
            <a:extLst>
              <a:ext uri="{28A0092B-C50C-407E-A947-70E740481C1C}">
                <a14:useLocalDpi xmlns:a14="http://schemas.microsoft.com/office/drawing/2010/main" val="0"/>
              </a:ext>
            </a:extLst>
          </a:blip>
          <a:srcRect t="3910" b="10443"/>
          <a:stretch/>
        </p:blipFill>
        <p:spPr bwMode="auto">
          <a:xfrm>
            <a:off x="1576254" y="1359018"/>
            <a:ext cx="9807606" cy="4724402"/>
          </a:xfrm>
          <a:prstGeom prst="rect">
            <a:avLst/>
          </a:prstGeom>
          <a:noFill/>
          <a:ln>
            <a:noFill/>
          </a:ln>
          <a:extLst>
            <a:ext uri="{53640926-AAD7-44D8-BBD7-CCE9431645EC}">
              <a14:shadowObscured xmlns:a14="http://schemas.microsoft.com/office/drawing/2010/main"/>
            </a:ext>
          </a:extLst>
        </p:spPr>
      </p:pic>
      <p:sp>
        <p:nvSpPr>
          <p:cNvPr id="13" name="Номер слайда 2">
            <a:extLst>
              <a:ext uri="{FF2B5EF4-FFF2-40B4-BE49-F238E27FC236}">
                <a16:creationId xmlns:a16="http://schemas.microsoft.com/office/drawing/2014/main" id="{E0F803ED-D357-4C76-A9C5-0C8B89E98EC3}"/>
              </a:ext>
            </a:extLst>
          </p:cNvPr>
          <p:cNvSpPr>
            <a:spLocks noGrp="1"/>
          </p:cNvSpPr>
          <p:nvPr>
            <p:ph type="sldNum" sz="quarter" idx="12"/>
          </p:nvPr>
        </p:nvSpPr>
        <p:spPr>
          <a:xfrm>
            <a:off x="9336732" y="6353189"/>
            <a:ext cx="2743200" cy="365125"/>
          </a:xfrm>
        </p:spPr>
        <p:txBody>
          <a:bodyPr/>
          <a:lstStyle/>
          <a:p>
            <a:fld id="{6261EFEB-1645-4DBC-909A-919225023773}" type="slidenum">
              <a:rPr lang="ru-RU" smtClean="0"/>
              <a:t>8</a:t>
            </a:fld>
            <a:endParaRPr lang="ru-RU"/>
          </a:p>
        </p:txBody>
      </p:sp>
    </p:spTree>
    <p:extLst>
      <p:ext uri="{BB962C8B-B14F-4D97-AF65-F5344CB8AC3E}">
        <p14:creationId xmlns:p14="http://schemas.microsoft.com/office/powerpoint/2010/main" val="2429463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03445" cy="6858000"/>
          </a:xfrm>
          <a:prstGeom prst="rect">
            <a:avLst/>
          </a:prstGeom>
          <a:gradFill flip="none" rotWithShape="1">
            <a:gsLst>
              <a:gs pos="0">
                <a:srgbClr val="00549F">
                  <a:shade val="30000"/>
                  <a:satMod val="115000"/>
                </a:srgbClr>
              </a:gs>
              <a:gs pos="50000">
                <a:srgbClr val="00549F">
                  <a:shade val="67500"/>
                  <a:satMod val="115000"/>
                </a:srgbClr>
              </a:gs>
              <a:gs pos="100000">
                <a:srgbClr val="00549F">
                  <a:shade val="100000"/>
                  <a:satMod val="115000"/>
                </a:srgbClr>
              </a:gs>
            </a:gsLst>
            <a:lin ang="54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sz="2400"/>
          </a:p>
        </p:txBody>
      </p:sp>
      <p:pic>
        <p:nvPicPr>
          <p:cNvPr id="5" name="Picture 2" descr="C:\Users\MSShafigullin\Desktop\2020\Презентация КФУ\kfu_logo_circle_ru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023" y="116712"/>
            <a:ext cx="7374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MSShafigullin\Desktop\Проекты\Презентация по ДК\q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132" y="5896630"/>
            <a:ext cx="471181" cy="4711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MSShafigullin\Desktop\2020\Презентация КФУ\T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723" y="5125027"/>
            <a:ext cx="336000" cy="33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2068" y="6305035"/>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322</a:t>
            </a:r>
            <a:endParaRPr lang="ru-RU" sz="1067" b="0" dirty="0">
              <a:solidFill>
                <a:schemeClr val="bg1"/>
              </a:solidFill>
              <a:latin typeface="PT Sans" panose="020B0503020203020204" pitchFamily="34" charset="-52"/>
            </a:endParaRPr>
          </a:p>
          <a:p>
            <a:pPr algn="ctr" defTabSz="1219170">
              <a:defRPr/>
            </a:pPr>
            <a:r>
              <a:rPr lang="ru-RU" sz="1067" b="0" kern="0" dirty="0">
                <a:solidFill>
                  <a:schemeClr val="bg1"/>
                </a:solidFill>
                <a:latin typeface="PT Sans" panose="020B0503020203020204" pitchFamily="34" charset="-52"/>
              </a:rPr>
              <a:t>10</a:t>
            </a:r>
            <a:endParaRPr lang="en-US" sz="1067" b="0" kern="0" dirty="0">
              <a:solidFill>
                <a:schemeClr val="bg1"/>
              </a:solidFill>
              <a:latin typeface="PT Sans" panose="020B0503020203020204" pitchFamily="34" charset="-52"/>
            </a:endParaRPr>
          </a:p>
        </p:txBody>
      </p:sp>
      <p:sp>
        <p:nvSpPr>
          <p:cNvPr id="10" name="TextBox 9"/>
          <p:cNvSpPr txBox="1"/>
          <p:nvPr/>
        </p:nvSpPr>
        <p:spPr>
          <a:xfrm>
            <a:off x="112068" y="5445224"/>
            <a:ext cx="879309" cy="420756"/>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defTabSz="1219170">
              <a:defRPr/>
            </a:pPr>
            <a:r>
              <a:rPr lang="en-US" sz="1067" b="0" dirty="0">
                <a:solidFill>
                  <a:schemeClr val="bg1"/>
                </a:solidFill>
                <a:latin typeface="PT Sans" panose="020B0503020203020204" pitchFamily="34" charset="-52"/>
              </a:rPr>
              <a:t>8</a:t>
            </a:r>
            <a:r>
              <a:rPr lang="ru-RU" sz="1067" b="0" dirty="0">
                <a:solidFill>
                  <a:schemeClr val="bg1"/>
                </a:solidFill>
                <a:latin typeface="PT Sans" panose="020B0503020203020204" pitchFamily="34" charset="-52"/>
              </a:rPr>
              <a:t>01-</a:t>
            </a:r>
            <a:r>
              <a:rPr lang="en-US" sz="1067" b="0" dirty="0">
                <a:solidFill>
                  <a:schemeClr val="bg1"/>
                </a:solidFill>
                <a:latin typeface="PT Sans" panose="020B0503020203020204" pitchFamily="34" charset="-52"/>
              </a:rPr>
              <a:t>10</a:t>
            </a:r>
            <a:r>
              <a:rPr lang="ru-RU" sz="1067" b="0" dirty="0">
                <a:solidFill>
                  <a:schemeClr val="bg1"/>
                </a:solidFill>
                <a:latin typeface="PT Sans" panose="020B0503020203020204" pitchFamily="34" charset="-52"/>
              </a:rPr>
              <a:t>00</a:t>
            </a:r>
          </a:p>
          <a:p>
            <a:pPr lvl="0" algn="ctr">
              <a:defRPr/>
            </a:pPr>
            <a:r>
              <a:rPr lang="en-US" sz="1067" b="0" kern="0" dirty="0">
                <a:solidFill>
                  <a:schemeClr val="bg1"/>
                </a:solidFill>
                <a:latin typeface="PT Sans" panose="020B0503020203020204" pitchFamily="34" charset="-52"/>
              </a:rPr>
              <a:t>13-18</a:t>
            </a:r>
          </a:p>
        </p:txBody>
      </p:sp>
      <p:pic>
        <p:nvPicPr>
          <p:cNvPr id="1028" name="Picture 4" descr="C:\Users\MSShafigullin\Desktop\2020\5+\5+ (whit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853" y="4581128"/>
            <a:ext cx="699740" cy="3182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3F707DA7-96C8-4A65-AA9F-A55E82485704}"/>
              </a:ext>
            </a:extLst>
          </p:cNvPr>
          <p:cNvSpPr/>
          <p:nvPr/>
        </p:nvSpPr>
        <p:spPr>
          <a:xfrm>
            <a:off x="1378746" y="253629"/>
            <a:ext cx="10525231" cy="773032"/>
          </a:xfrm>
          <a:prstGeom prst="rect">
            <a:avLst/>
          </a:prstGeom>
        </p:spPr>
        <p:txBody>
          <a:bodyPr wrap="square">
            <a:spAutoFit/>
          </a:bodyPr>
          <a:lstStyle/>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Список документов, необходимых для регистрации ребенка </a:t>
            </a:r>
            <a:r>
              <a:rPr lang="ru-RU" b="1" dirty="0">
                <a:latin typeface="Times New Roman" panose="02020603050405020304" pitchFamily="18" charset="0"/>
                <a:ea typeface="Calibri" panose="020F0502020204030204" pitchFamily="34" charset="0"/>
                <a:cs typeface="Times New Roman" panose="02020603050405020304" pitchFamily="18" charset="0"/>
              </a:rPr>
              <a:t>младше 14 лет </a:t>
            </a:r>
          </a:p>
          <a:p>
            <a:pPr algn="just">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(если заявление подает родитель)</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87DAA6AE-C8F4-4E4E-BEDA-14A385314E45}"/>
              </a:ext>
            </a:extLst>
          </p:cNvPr>
          <p:cNvPicPr/>
          <p:nvPr/>
        </p:nvPicPr>
        <p:blipFill rotWithShape="1">
          <a:blip r:embed="rId7" cstate="print">
            <a:extLst>
              <a:ext uri="{28A0092B-C50C-407E-A947-70E740481C1C}">
                <a14:useLocalDpi xmlns:a14="http://schemas.microsoft.com/office/drawing/2010/main" val="0"/>
              </a:ext>
            </a:extLst>
          </a:blip>
          <a:srcRect t="3519" b="10840"/>
          <a:stretch/>
        </p:blipFill>
        <p:spPr bwMode="auto">
          <a:xfrm>
            <a:off x="1541996" y="1140903"/>
            <a:ext cx="10361981" cy="4991449"/>
          </a:xfrm>
          <a:prstGeom prst="rect">
            <a:avLst/>
          </a:prstGeom>
          <a:noFill/>
          <a:ln>
            <a:noFill/>
          </a:ln>
          <a:extLst>
            <a:ext uri="{53640926-AAD7-44D8-BBD7-CCE9431645EC}">
              <a14:shadowObscured xmlns:a14="http://schemas.microsoft.com/office/drawing/2010/main"/>
            </a:ext>
          </a:extLst>
        </p:spPr>
      </p:pic>
      <p:sp>
        <p:nvSpPr>
          <p:cNvPr id="13" name="Номер слайда 2">
            <a:extLst>
              <a:ext uri="{FF2B5EF4-FFF2-40B4-BE49-F238E27FC236}">
                <a16:creationId xmlns:a16="http://schemas.microsoft.com/office/drawing/2014/main" id="{E8636C46-87D6-431D-83DF-B39CA882FBF8}"/>
              </a:ext>
            </a:extLst>
          </p:cNvPr>
          <p:cNvSpPr>
            <a:spLocks noGrp="1"/>
          </p:cNvSpPr>
          <p:nvPr>
            <p:ph type="sldNum" sz="quarter" idx="12"/>
          </p:nvPr>
        </p:nvSpPr>
        <p:spPr>
          <a:xfrm>
            <a:off x="9336732" y="6353189"/>
            <a:ext cx="2743200" cy="365125"/>
          </a:xfrm>
        </p:spPr>
        <p:txBody>
          <a:bodyPr/>
          <a:lstStyle/>
          <a:p>
            <a:fld id="{6261EFEB-1645-4DBC-909A-919225023773}" type="slidenum">
              <a:rPr lang="ru-RU" smtClean="0"/>
              <a:t>9</a:t>
            </a:fld>
            <a:endParaRPr lang="ru-RU"/>
          </a:p>
        </p:txBody>
      </p:sp>
    </p:spTree>
    <p:extLst>
      <p:ext uri="{BB962C8B-B14F-4D97-AF65-F5344CB8AC3E}">
        <p14:creationId xmlns:p14="http://schemas.microsoft.com/office/powerpoint/2010/main" val="6335718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492</Words>
  <Application>Microsoft Office PowerPoint</Application>
  <PresentationFormat>Широкоэкранный</PresentationFormat>
  <Paragraphs>99</Paragraphs>
  <Slides>12</Slides>
  <Notes>12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Calibri Light</vt:lpstr>
      <vt:lpstr>PT Sans</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Осипова Лилия Фаритовна</dc:creator>
  <cp:lastModifiedBy>Осипова Лилия Фаритовна</cp:lastModifiedBy>
  <cp:revision>35</cp:revision>
  <dcterms:created xsi:type="dcterms:W3CDTF">2022-12-08T08:04:16Z</dcterms:created>
  <dcterms:modified xsi:type="dcterms:W3CDTF">2023-01-27T12:53:20Z</dcterms:modified>
</cp:coreProperties>
</file>